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Props/app0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openxmlformats.org/package/2006/relationships/metadata/extended-properties" Target="docProps/app0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6" r:id="rId3"/>
    <p:sldId id="257" r:id="rId4"/>
    <p:sldId id="258" r:id="rId5"/>
    <p:sldId id="260" r:id="rId6"/>
    <p:sldId id="267" r:id="rId7"/>
    <p:sldId id="268" r:id="rId8"/>
    <p:sldId id="270" r:id="rId9"/>
    <p:sldId id="274" r:id="rId10"/>
    <p:sldId id="271" r:id="rId11"/>
    <p:sldId id="278" r:id="rId12"/>
    <p:sldId id="272" r:id="rId13"/>
    <p:sldId id="275" r:id="rId14"/>
    <p:sldId id="276" r:id="rId15"/>
    <p:sldId id="277" r:id="rId16"/>
    <p:sldId id="279" r:id="rId17"/>
    <p:sldId id="280" r:id="rId18"/>
    <p:sldId id="281" r:id="rId19"/>
    <p:sldId id="282" r:id="rId20"/>
    <p:sldId id="283" r:id="rId21"/>
    <p:sldId id="285" r:id="rId22"/>
    <p:sldId id="284" r:id="rId23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79" autoAdjust="0"/>
    <p:restoredTop sz="94785" autoAdjust="0"/>
  </p:normalViewPr>
  <p:slideViewPr>
    <p:cSldViewPr snapToGrid="0" snapToObjects="1">
      <p:cViewPr varScale="1">
        <p:scale>
          <a:sx n="142" d="100"/>
          <a:sy n="142" d="100"/>
        </p:scale>
        <p:origin x="760" y="17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2/28/25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2/28/25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2/28/25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2/28/25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2/28/25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2/28/25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2/28/25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3429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342900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28700" indent="-34290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34290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714500" indent="-34290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2057400" indent="-34290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400300" indent="-34290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743200" indent="-34290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086100" indent="-34290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allisonhorst.com/" TargetMode="External"/><Relationship Id="rId2" Type="http://schemas.openxmlformats.org/officeDocument/2006/relationships/hyperlink" Target="https://r4ds.had.co.nz/data-visualisation.html#common-problems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tidyverse.org/" TargetMode="Externa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86871"/>
            <a:ext cx="7772400" cy="2413467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en-AU" sz="3600" b="1" dirty="0">
                <a:latin typeface="Century Gothic" panose="020B0502020202020204" pitchFamily="34" charset="0"/>
              </a:rPr>
              <a:t>R Crash Course </a:t>
            </a:r>
            <a:br>
              <a:rPr lang="en-AU" sz="3600" b="1" dirty="0">
                <a:latin typeface="Century Gothic" panose="020B0502020202020204" pitchFamily="34" charset="0"/>
              </a:rPr>
            </a:br>
            <a:r>
              <a:rPr lang="en-AU" sz="3600" b="1" dirty="0">
                <a:latin typeface="Century Gothic" panose="020B0502020202020204" pitchFamily="34" charset="0"/>
              </a:rPr>
              <a:t>(</a:t>
            </a:r>
            <a:r>
              <a:rPr lang="en-AU" sz="3600" b="1" dirty="0" err="1">
                <a:latin typeface="Century Gothic" panose="020B0502020202020204" pitchFamily="34" charset="0"/>
              </a:rPr>
              <a:t>dplyr</a:t>
            </a:r>
            <a:r>
              <a:rPr lang="en-AU" sz="3600" b="1" dirty="0">
                <a:latin typeface="Century Gothic" panose="020B0502020202020204" pitchFamily="34" charset="0"/>
              </a:rPr>
              <a:t> &amp; ggplot2)</a:t>
            </a:r>
            <a:endParaRPr sz="3600" b="1" dirty="0">
              <a:latin typeface="Century Gothic" panose="020B0502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043113"/>
            <a:ext cx="6400800" cy="1314450"/>
          </a:xfrm>
        </p:spPr>
        <p:txBody>
          <a:bodyPr>
            <a:normAutofit fontScale="70000" lnSpcReduction="20000"/>
          </a:bodyPr>
          <a:lstStyle/>
          <a:p>
            <a:pPr marL="0" lvl="0" indent="0">
              <a:buNone/>
            </a:pPr>
            <a:br>
              <a:rPr dirty="0"/>
            </a:br>
            <a:br>
              <a:rPr dirty="0"/>
            </a:br>
            <a:endParaRPr lang="en-AU" dirty="0"/>
          </a:p>
          <a:p>
            <a:pPr marL="0" lvl="0" indent="0">
              <a:buNone/>
            </a:pPr>
            <a:r>
              <a:rPr lang="en-AU" dirty="0"/>
              <a:t>Dr Chirag Parsania</a:t>
            </a:r>
          </a:p>
          <a:p>
            <a:pPr marL="0" lvl="0" indent="0">
              <a:buNone/>
            </a:pPr>
            <a:r>
              <a:rPr lang="en-AU" dirty="0"/>
              <a:t>28</a:t>
            </a:r>
            <a:r>
              <a:rPr lang="en-AU" baseline="30000" dirty="0"/>
              <a:t>th</a:t>
            </a:r>
            <a:r>
              <a:rPr lang="en-AU" dirty="0"/>
              <a:t> February 2025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lvl="0" indent="0">
              <a:buNone/>
            </a:pPr>
            <a:r>
              <a:t>2/27/25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3FDAB-A218-ED0B-5C8C-605DF4586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rename() column names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44221B4B-8CE6-9FC0-EA0F-51CD1FEB60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8948" y="862652"/>
            <a:ext cx="7102550" cy="3955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B738B54-D9E2-7F68-F889-0CAF1B4E8B84}"/>
              </a:ext>
            </a:extLst>
          </p:cNvPr>
          <p:cNvSpPr txBox="1"/>
          <p:nvPr/>
        </p:nvSpPr>
        <p:spPr>
          <a:xfrm>
            <a:off x="5114971" y="4752855"/>
            <a:ext cx="2870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Ref: https://</a:t>
            </a:r>
            <a:r>
              <a:rPr lang="en-US" dirty="0" err="1"/>
              <a:t>allisonhorst.com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70397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C145AC-A003-306F-A183-CC9AFE88C7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relocate(): move columns</a:t>
            </a:r>
          </a:p>
        </p:txBody>
      </p:sp>
      <p:pic>
        <p:nvPicPr>
          <p:cNvPr id="10242" name="Picture 2" descr="Allison Horst - R Packages &amp; Functions">
            <a:extLst>
              <a:ext uri="{FF2B5EF4-FFF2-40B4-BE49-F238E27FC236}">
                <a16:creationId xmlns:a16="http://schemas.microsoft.com/office/drawing/2014/main" id="{2F676B15-81CD-99AF-61C2-A0B9D4F4CB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7214" y="1156367"/>
            <a:ext cx="5643516" cy="3987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15952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2B22E-CD35-0046-89EB-9E09714792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b="1" dirty="0">
                <a:latin typeface="Century Gothic" panose="020B0502020202020204" pitchFamily="34" charset="0"/>
              </a:rPr>
              <a:t>mutate(): add new or modify existing column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87B2D380-76DC-FEA5-6BC7-175053C312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2066" y="1063229"/>
            <a:ext cx="4127907" cy="3636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4A56584-EA37-2811-D32A-94772EAFEEAC}"/>
              </a:ext>
            </a:extLst>
          </p:cNvPr>
          <p:cNvSpPr txBox="1"/>
          <p:nvPr/>
        </p:nvSpPr>
        <p:spPr>
          <a:xfrm>
            <a:off x="5568492" y="4752855"/>
            <a:ext cx="2870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Ref: https://</a:t>
            </a:r>
            <a:r>
              <a:rPr lang="en-US" dirty="0" err="1"/>
              <a:t>allisonhorst.com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31531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7D699-E2AE-32C8-0260-D770B50C6C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b="1" dirty="0" err="1">
                <a:latin typeface="Century Gothic" panose="020B0502020202020204" pitchFamily="34" charset="0"/>
              </a:rPr>
              <a:t>groupby</a:t>
            </a:r>
            <a:r>
              <a:rPr lang="en-US" b="1" dirty="0">
                <a:latin typeface="Century Gothic" panose="020B0502020202020204" pitchFamily="34" charset="0"/>
              </a:rPr>
              <a:t>() and </a:t>
            </a:r>
            <a:r>
              <a:rPr lang="en-US" b="1" dirty="0" err="1">
                <a:latin typeface="Century Gothic" panose="020B0502020202020204" pitchFamily="34" charset="0"/>
              </a:rPr>
              <a:t>summarise</a:t>
            </a:r>
            <a:r>
              <a:rPr lang="en-US" b="1" dirty="0">
                <a:latin typeface="Century Gothic" panose="020B0502020202020204" pitchFamily="34" charset="0"/>
              </a:rPr>
              <a:t>()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DA6A23-383D-B9FD-6736-2DC36755BD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2600" y="1063229"/>
            <a:ext cx="5038799" cy="32447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E58992F-8495-BFEC-C784-953D236A2CBF}"/>
              </a:ext>
            </a:extLst>
          </p:cNvPr>
          <p:cNvSpPr txBox="1"/>
          <p:nvPr/>
        </p:nvSpPr>
        <p:spPr>
          <a:xfrm>
            <a:off x="4572000" y="4752855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Ref: </a:t>
            </a:r>
            <a:r>
              <a:rPr lang="en-US" dirty="0" err="1"/>
              <a:t>dplyr</a:t>
            </a:r>
            <a:r>
              <a:rPr lang="en-US" dirty="0"/>
              <a:t> cheat sheet</a:t>
            </a:r>
          </a:p>
        </p:txBody>
      </p:sp>
    </p:spTree>
    <p:extLst>
      <p:ext uri="{BB962C8B-B14F-4D97-AF65-F5344CB8AC3E}">
        <p14:creationId xmlns:p14="http://schemas.microsoft.com/office/powerpoint/2010/main" val="5740979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2B9112A-D35D-35E2-C92F-F8247847F0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206" y="153266"/>
            <a:ext cx="6259606" cy="4836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8391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BC52C-FACC-E244-89F5-46284D5DD8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591880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b="1" dirty="0">
                <a:latin typeface="Century Gothic" panose="020B0502020202020204" pitchFamily="34" charset="0"/>
              </a:rPr>
              <a:t>ggplot2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A7603B-FF76-C8C8-20BA-BD3B627BAF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2220"/>
            <a:ext cx="8563643" cy="3940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6646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AA8F001-E01D-5E8B-48A0-006C5CE8D9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524" y="259726"/>
            <a:ext cx="5030008" cy="3998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821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05136A3-E94E-4FEB-DC71-345F993EC9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5855" y="204693"/>
            <a:ext cx="5650379" cy="4627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854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1776B8F-558D-40E9-5774-6E46A69397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8171" y="95250"/>
            <a:ext cx="5816600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9414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140AF2B-B836-50F8-FB1B-7A6B374B6A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500" y="252133"/>
            <a:ext cx="5315324" cy="472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0288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CF2FB8-88B0-7110-0F4E-24284A1F49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What is Tidy Data</a:t>
            </a:r>
          </a:p>
        </p:txBody>
      </p:sp>
      <p:pic>
        <p:nvPicPr>
          <p:cNvPr id="1026" name="Picture 2" descr="Stylized text providing an overview of Tidy Data. The top reads “Tidy data is a standard way of mapping the meaning of a dataset to its structure. - Hadley Wickham.” On the left reads “In tidy data: each variable forms a column; each observation forms a row; each cell is a single measurement.” There is an example table on the lower right with columns ‘id’, ‘name’ and ‘color’ with observations for different cats, illustrating tidy data structure.">
            <a:extLst>
              <a:ext uri="{FF2B5EF4-FFF2-40B4-BE49-F238E27FC236}">
                <a16:creationId xmlns:a16="http://schemas.microsoft.com/office/drawing/2014/main" id="{29A500EA-7A94-9103-08E1-BC0DC527FE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682" y="1063229"/>
            <a:ext cx="6887629" cy="3874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95093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025B4A-464E-7513-E553-7D08F14648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Useful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DD34B1-7681-6D2B-FCBB-BADB4BFD33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https://r4ds.had.co.nz/data-visualisation.html#common-problems</a:t>
            </a:r>
            <a:endParaRPr lang="en-US" dirty="0"/>
          </a:p>
          <a:p>
            <a:r>
              <a:rPr lang="en-US" dirty="0">
                <a:hlinkClick r:id="rId3"/>
              </a:rPr>
              <a:t>https://allisonhorst.com</a:t>
            </a:r>
            <a:endParaRPr lang="en-US" dirty="0"/>
          </a:p>
          <a:p>
            <a:r>
              <a:rPr lang="en-US" dirty="0">
                <a:hlinkClick r:id="rId4"/>
              </a:rPr>
              <a:t>https://www.tidyverse.org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35512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op 50 Funny Programming Memes: Bringing Code to Life with Laughter">
            <a:extLst>
              <a:ext uri="{FF2B5EF4-FFF2-40B4-BE49-F238E27FC236}">
                <a16:creationId xmlns:a16="http://schemas.microsoft.com/office/drawing/2014/main" id="{73DA3611-5D4C-E9C5-C4A2-CE165D830C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7828" y="745192"/>
            <a:ext cx="4221256" cy="4221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67E4072-3D86-C0C3-0F1D-69D05E5F0911}"/>
              </a:ext>
            </a:extLst>
          </p:cNvPr>
          <p:cNvSpPr txBox="1"/>
          <p:nvPr/>
        </p:nvSpPr>
        <p:spPr>
          <a:xfrm>
            <a:off x="2814918" y="177052"/>
            <a:ext cx="26464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 to do some real stuff</a:t>
            </a:r>
          </a:p>
        </p:txBody>
      </p:sp>
    </p:spTree>
    <p:extLst>
      <p:ext uri="{BB962C8B-B14F-4D97-AF65-F5344CB8AC3E}">
        <p14:creationId xmlns:p14="http://schemas.microsoft.com/office/powerpoint/2010/main" val="32473834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F9A4AE-D55D-125C-2EC9-5CCD9A38B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Scan to follow instructions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E3C3AF-BF33-2D19-D2C6-E2F0443837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3073" y="1152547"/>
            <a:ext cx="3550015" cy="3550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0383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b="1" dirty="0">
                <a:latin typeface="Century Gothic" panose="020B0502020202020204" pitchFamily="34" charset="0"/>
              </a:rPr>
              <a:t>Introduction to </a:t>
            </a:r>
            <a:r>
              <a:rPr b="1" dirty="0" err="1">
                <a:latin typeface="Century Gothic" panose="020B0502020202020204" pitchFamily="34" charset="0"/>
              </a:rPr>
              <a:t>Tidyverse</a:t>
            </a:r>
            <a:endParaRPr b="1" dirty="0">
              <a:latin typeface="Century Gothic" panose="020B0502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7025" y="1130009"/>
            <a:ext cx="4038600" cy="3394472"/>
          </a:xfrm>
        </p:spPr>
        <p:txBody>
          <a:bodyPr/>
          <a:lstStyle/>
          <a:p>
            <a:pPr lvl="0"/>
            <a:r>
              <a:rPr dirty="0" err="1"/>
              <a:t>Tidyverse</a:t>
            </a:r>
            <a:r>
              <a:rPr dirty="0"/>
              <a:t> is a collection of R packages designed for data science.</a:t>
            </a:r>
          </a:p>
          <a:p>
            <a:pPr lvl="0"/>
            <a:r>
              <a:rPr dirty="0"/>
              <a:t>Developed to make R more readable, efficient, and structured.</a:t>
            </a:r>
          </a:p>
          <a:p>
            <a:pPr lvl="0"/>
            <a:r>
              <a:rPr dirty="0"/>
              <a:t>Includes </a:t>
            </a:r>
            <a:r>
              <a:rPr dirty="0" err="1"/>
              <a:t>dplyr</a:t>
            </a:r>
            <a:r>
              <a:rPr dirty="0"/>
              <a:t>, ggplot2, </a:t>
            </a:r>
            <a:r>
              <a:rPr dirty="0" err="1"/>
              <a:t>tidyr</a:t>
            </a:r>
            <a:r>
              <a:rPr dirty="0"/>
              <a:t>, </a:t>
            </a:r>
            <a:r>
              <a:rPr dirty="0" err="1"/>
              <a:t>readr</a:t>
            </a:r>
            <a:r>
              <a:rPr dirty="0"/>
              <a:t>, and more.</a:t>
            </a:r>
          </a:p>
        </p:txBody>
      </p:sp>
      <p:pic>
        <p:nvPicPr>
          <p:cNvPr id="2050" name="Picture 2" descr="The Tidyverse by Hadley Wickham and co.">
            <a:extLst>
              <a:ext uri="{FF2B5EF4-FFF2-40B4-BE49-F238E27FC236}">
                <a16:creationId xmlns:a16="http://schemas.microsoft.com/office/drawing/2014/main" id="{F1DA6396-FF4E-1B0A-5DC4-E70932F941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5982" y="1200151"/>
            <a:ext cx="4453417" cy="3254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0121" y="0"/>
            <a:ext cx="8229600" cy="857250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b="1" dirty="0">
                <a:latin typeface="Century Gothic" panose="020B0502020202020204" pitchFamily="34" charset="0"/>
              </a:rPr>
              <a:t>Base R vs </a:t>
            </a:r>
            <a:r>
              <a:rPr b="1" dirty="0" err="1">
                <a:latin typeface="Century Gothic" panose="020B0502020202020204" pitchFamily="34" charset="0"/>
              </a:rPr>
              <a:t>Tidyverse</a:t>
            </a:r>
            <a:r>
              <a:rPr b="1" dirty="0">
                <a:latin typeface="Century Gothic" panose="020B0502020202020204" pitchFamily="34" charset="0"/>
              </a:rPr>
              <a:t>: Syntax &amp; Readability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8223" y="1200151"/>
            <a:ext cx="4038600" cy="3394472"/>
          </a:xfrm>
        </p:spPr>
        <p:txBody>
          <a:bodyPr/>
          <a:lstStyle/>
          <a:p>
            <a:pPr lvl="0"/>
            <a:r>
              <a:rPr dirty="0"/>
              <a:t>Base R uses a mix of different functions with varying syntax.</a:t>
            </a:r>
          </a:p>
          <a:p>
            <a:pPr lvl="0"/>
            <a:r>
              <a:rPr dirty="0" err="1"/>
              <a:t>Tidyverse</a:t>
            </a:r>
            <a:r>
              <a:rPr dirty="0"/>
              <a:t> provides a uniform and consistent syntax across packages.</a:t>
            </a:r>
          </a:p>
          <a:p>
            <a:pPr lvl="0"/>
            <a:r>
              <a:rPr dirty="0"/>
              <a:t>Uses ‘pipes’ (%&gt;%) to streamline operations.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174EA365-766D-A835-A644-B67B26FFFAC2}"/>
              </a:ext>
            </a:extLst>
          </p:cNvPr>
          <p:cNvSpPr txBox="1">
            <a:spLocks/>
          </p:cNvSpPr>
          <p:nvPr/>
        </p:nvSpPr>
        <p:spPr>
          <a:xfrm>
            <a:off x="4284921" y="1076326"/>
            <a:ext cx="4538331" cy="35182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34290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287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34290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14500" indent="-34290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574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003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432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861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3000"/>
              </a:spcBef>
              <a:buFont typeface="Arial"/>
              <a:buNone/>
            </a:pPr>
            <a:r>
              <a:rPr lang="en-AU" sz="1600" b="1" dirty="0"/>
              <a:t>Base R:</a:t>
            </a:r>
          </a:p>
          <a:p>
            <a:pPr indent="0">
              <a:buFont typeface="Arial"/>
              <a:buNone/>
            </a:pPr>
            <a:r>
              <a:rPr lang="en-AU" sz="1600" dirty="0">
                <a:solidFill>
                  <a:srgbClr val="5E5E5E"/>
                </a:solidFill>
                <a:latin typeface="Courier"/>
              </a:rPr>
              <a:t># Base R</a:t>
            </a:r>
            <a:br>
              <a:rPr lang="en-AU" sz="1600" dirty="0"/>
            </a:br>
            <a:r>
              <a:rPr lang="en-AU" sz="1600" dirty="0">
                <a:solidFill>
                  <a:srgbClr val="4758AB"/>
                </a:solidFill>
                <a:latin typeface="Courier"/>
              </a:rPr>
              <a:t>subset</a:t>
            </a:r>
            <a:r>
              <a:rPr lang="en-AU" sz="1600" dirty="0">
                <a:solidFill>
                  <a:srgbClr val="003B4F"/>
                </a:solidFill>
                <a:latin typeface="Courier"/>
              </a:rPr>
              <a:t>(</a:t>
            </a:r>
            <a:r>
              <a:rPr lang="en-AU" sz="1600" dirty="0" err="1">
                <a:solidFill>
                  <a:srgbClr val="003B4F"/>
                </a:solidFill>
                <a:latin typeface="Courier"/>
              </a:rPr>
              <a:t>df</a:t>
            </a:r>
            <a:r>
              <a:rPr lang="en-AU" sz="1600" dirty="0">
                <a:solidFill>
                  <a:srgbClr val="003B4F"/>
                </a:solidFill>
                <a:latin typeface="Courier"/>
              </a:rPr>
              <a:t>, column1 </a:t>
            </a:r>
            <a:r>
              <a:rPr lang="en-AU" sz="1600" dirty="0">
                <a:solidFill>
                  <a:srgbClr val="5E5E5E"/>
                </a:solidFill>
                <a:latin typeface="Courier"/>
              </a:rPr>
              <a:t>&gt;</a:t>
            </a:r>
            <a:r>
              <a:rPr lang="en-AU" sz="1600" dirty="0">
                <a:solidFill>
                  <a:srgbClr val="003B4F"/>
                </a:solidFill>
                <a:latin typeface="Courier"/>
              </a:rPr>
              <a:t> </a:t>
            </a:r>
            <a:r>
              <a:rPr lang="en-AU" sz="1600" dirty="0">
                <a:solidFill>
                  <a:srgbClr val="AD0000"/>
                </a:solidFill>
                <a:latin typeface="Courier"/>
              </a:rPr>
              <a:t>10</a:t>
            </a:r>
            <a:r>
              <a:rPr lang="en-AU" sz="1600" dirty="0">
                <a:solidFill>
                  <a:srgbClr val="003B4F"/>
                </a:solidFill>
                <a:latin typeface="Courier"/>
              </a:rPr>
              <a:t>)</a:t>
            </a:r>
            <a:br>
              <a:rPr lang="en-AU" sz="1600" dirty="0"/>
            </a:br>
            <a:r>
              <a:rPr lang="en-AU" sz="1600" dirty="0">
                <a:solidFill>
                  <a:srgbClr val="003B4F"/>
                </a:solidFill>
                <a:latin typeface="Courier"/>
              </a:rPr>
              <a:t>df</a:t>
            </a:r>
            <a:r>
              <a:rPr lang="en-AU" sz="1600" dirty="0">
                <a:solidFill>
                  <a:srgbClr val="5E5E5E"/>
                </a:solidFill>
                <a:latin typeface="Courier"/>
              </a:rPr>
              <a:t>$</a:t>
            </a:r>
            <a:r>
              <a:rPr lang="en-AU" sz="1600" dirty="0">
                <a:solidFill>
                  <a:srgbClr val="003B4F"/>
                </a:solidFill>
                <a:latin typeface="Courier"/>
              </a:rPr>
              <a:t>column2 &lt;- df</a:t>
            </a:r>
            <a:r>
              <a:rPr lang="en-AU" sz="1600" dirty="0">
                <a:solidFill>
                  <a:srgbClr val="5E5E5E"/>
                </a:solidFill>
                <a:latin typeface="Courier"/>
              </a:rPr>
              <a:t>$</a:t>
            </a:r>
            <a:r>
              <a:rPr lang="en-AU" sz="1600" dirty="0">
                <a:solidFill>
                  <a:srgbClr val="003B4F"/>
                </a:solidFill>
                <a:latin typeface="Courier"/>
              </a:rPr>
              <a:t>column2 </a:t>
            </a:r>
            <a:r>
              <a:rPr lang="en-AU" sz="1600" dirty="0">
                <a:solidFill>
                  <a:srgbClr val="5E5E5E"/>
                </a:solidFill>
                <a:latin typeface="Courier"/>
              </a:rPr>
              <a:t>*</a:t>
            </a:r>
            <a:r>
              <a:rPr lang="en-AU" sz="1600" dirty="0">
                <a:solidFill>
                  <a:srgbClr val="003B4F"/>
                </a:solidFill>
                <a:latin typeface="Courier"/>
              </a:rPr>
              <a:t> </a:t>
            </a:r>
            <a:r>
              <a:rPr lang="en-AU" sz="1600" dirty="0">
                <a:solidFill>
                  <a:srgbClr val="AD0000"/>
                </a:solidFill>
                <a:latin typeface="Courier"/>
              </a:rPr>
              <a:t>2</a:t>
            </a:r>
          </a:p>
          <a:p>
            <a:pPr marL="0" indent="0">
              <a:spcBef>
                <a:spcPts val="3000"/>
              </a:spcBef>
              <a:buFont typeface="Arial"/>
              <a:buNone/>
            </a:pPr>
            <a:r>
              <a:rPr lang="en-AU" sz="1600" b="1" dirty="0" err="1"/>
              <a:t>Tidyverse</a:t>
            </a:r>
            <a:r>
              <a:rPr lang="en-AU" sz="1600" b="1" dirty="0"/>
              <a:t>:</a:t>
            </a:r>
          </a:p>
          <a:p>
            <a:pPr indent="0">
              <a:buFont typeface="Arial"/>
              <a:buNone/>
            </a:pPr>
            <a:r>
              <a:rPr lang="en-AU" sz="1600" dirty="0">
                <a:solidFill>
                  <a:srgbClr val="5E5E5E"/>
                </a:solidFill>
                <a:latin typeface="Courier"/>
              </a:rPr>
              <a:t># </a:t>
            </a:r>
            <a:r>
              <a:rPr lang="en-AU" sz="1600" dirty="0" err="1">
                <a:solidFill>
                  <a:srgbClr val="5E5E5E"/>
                </a:solidFill>
                <a:latin typeface="Courier"/>
              </a:rPr>
              <a:t>Tidyverse</a:t>
            </a:r>
            <a:br>
              <a:rPr lang="en-AU" sz="1600" dirty="0"/>
            </a:br>
            <a:r>
              <a:rPr lang="en-AU" sz="1600" dirty="0" err="1">
                <a:solidFill>
                  <a:srgbClr val="003B4F"/>
                </a:solidFill>
                <a:latin typeface="Courier"/>
              </a:rPr>
              <a:t>df</a:t>
            </a:r>
            <a:r>
              <a:rPr lang="en-AU" sz="1600" dirty="0">
                <a:solidFill>
                  <a:srgbClr val="003B4F"/>
                </a:solidFill>
                <a:latin typeface="Courier"/>
              </a:rPr>
              <a:t> &lt;- </a:t>
            </a:r>
            <a:r>
              <a:rPr lang="en-AU" sz="1600" dirty="0" err="1">
                <a:solidFill>
                  <a:srgbClr val="003B4F"/>
                </a:solidFill>
                <a:latin typeface="Courier"/>
              </a:rPr>
              <a:t>df</a:t>
            </a:r>
            <a:r>
              <a:rPr lang="en-AU" sz="1600" dirty="0">
                <a:solidFill>
                  <a:srgbClr val="003B4F"/>
                </a:solidFill>
                <a:latin typeface="Courier"/>
              </a:rPr>
              <a:t> </a:t>
            </a:r>
            <a:r>
              <a:rPr lang="en-AU" sz="1600" dirty="0">
                <a:solidFill>
                  <a:srgbClr val="5E5E5E"/>
                </a:solidFill>
                <a:latin typeface="Courier"/>
              </a:rPr>
              <a:t>%&gt;%</a:t>
            </a:r>
            <a:r>
              <a:rPr lang="en-AU" sz="1600" dirty="0">
                <a:solidFill>
                  <a:srgbClr val="003B4F"/>
                </a:solidFill>
                <a:latin typeface="Courier"/>
              </a:rPr>
              <a:t> </a:t>
            </a:r>
          </a:p>
          <a:p>
            <a:pPr indent="0">
              <a:buFont typeface="Arial"/>
              <a:buNone/>
            </a:pPr>
            <a:r>
              <a:rPr lang="en-AU" sz="1600" dirty="0">
                <a:solidFill>
                  <a:srgbClr val="4758AB"/>
                </a:solidFill>
                <a:latin typeface="Courier"/>
              </a:rPr>
              <a:t>filter</a:t>
            </a:r>
            <a:r>
              <a:rPr lang="en-AU" sz="1600" dirty="0">
                <a:solidFill>
                  <a:srgbClr val="003B4F"/>
                </a:solidFill>
                <a:latin typeface="Courier"/>
              </a:rPr>
              <a:t>(column1 </a:t>
            </a:r>
            <a:r>
              <a:rPr lang="en-AU" sz="1600" dirty="0">
                <a:solidFill>
                  <a:srgbClr val="5E5E5E"/>
                </a:solidFill>
                <a:latin typeface="Courier"/>
              </a:rPr>
              <a:t>&gt;</a:t>
            </a:r>
            <a:r>
              <a:rPr lang="en-AU" sz="1600" dirty="0">
                <a:solidFill>
                  <a:srgbClr val="003B4F"/>
                </a:solidFill>
                <a:latin typeface="Courier"/>
              </a:rPr>
              <a:t> </a:t>
            </a:r>
            <a:r>
              <a:rPr lang="en-AU" sz="1600" dirty="0">
                <a:solidFill>
                  <a:srgbClr val="AD0000"/>
                </a:solidFill>
                <a:latin typeface="Courier"/>
              </a:rPr>
              <a:t>10</a:t>
            </a:r>
            <a:r>
              <a:rPr lang="en-AU" sz="1600" dirty="0">
                <a:solidFill>
                  <a:srgbClr val="003B4F"/>
                </a:solidFill>
                <a:latin typeface="Courier"/>
              </a:rPr>
              <a:t>) </a:t>
            </a:r>
            <a:r>
              <a:rPr lang="en-AU" sz="1600" dirty="0">
                <a:solidFill>
                  <a:srgbClr val="5E5E5E"/>
                </a:solidFill>
                <a:latin typeface="Courier"/>
              </a:rPr>
              <a:t>%&gt;%</a:t>
            </a:r>
            <a:r>
              <a:rPr lang="en-AU" sz="1600" dirty="0">
                <a:solidFill>
                  <a:srgbClr val="003B4F"/>
                </a:solidFill>
                <a:latin typeface="Courier"/>
              </a:rPr>
              <a:t> </a:t>
            </a:r>
            <a:r>
              <a:rPr lang="en-AU" sz="1600" dirty="0">
                <a:solidFill>
                  <a:srgbClr val="4758AB"/>
                </a:solidFill>
                <a:latin typeface="Courier"/>
              </a:rPr>
              <a:t>mutate</a:t>
            </a:r>
            <a:r>
              <a:rPr lang="en-AU" sz="1600" dirty="0">
                <a:solidFill>
                  <a:srgbClr val="003B4F"/>
                </a:solidFill>
                <a:latin typeface="Courier"/>
              </a:rPr>
              <a:t>(</a:t>
            </a:r>
            <a:r>
              <a:rPr lang="en-AU" sz="1600" dirty="0">
                <a:solidFill>
                  <a:srgbClr val="657422"/>
                </a:solidFill>
                <a:latin typeface="Courier"/>
              </a:rPr>
              <a:t>column2 =</a:t>
            </a:r>
            <a:r>
              <a:rPr lang="en-AU" sz="1600" dirty="0">
                <a:solidFill>
                  <a:srgbClr val="003B4F"/>
                </a:solidFill>
                <a:latin typeface="Courier"/>
              </a:rPr>
              <a:t> column2 </a:t>
            </a:r>
            <a:r>
              <a:rPr lang="en-AU" sz="1600" dirty="0">
                <a:solidFill>
                  <a:srgbClr val="5E5E5E"/>
                </a:solidFill>
                <a:latin typeface="Courier"/>
              </a:rPr>
              <a:t>*</a:t>
            </a:r>
            <a:r>
              <a:rPr lang="en-AU" sz="1600" dirty="0">
                <a:solidFill>
                  <a:srgbClr val="003B4F"/>
                </a:solidFill>
                <a:latin typeface="Courier"/>
              </a:rPr>
              <a:t> </a:t>
            </a:r>
            <a:r>
              <a:rPr lang="en-AU" sz="1600" dirty="0">
                <a:solidFill>
                  <a:srgbClr val="AD0000"/>
                </a:solidFill>
                <a:latin typeface="Courier"/>
              </a:rPr>
              <a:t>2</a:t>
            </a:r>
            <a:r>
              <a:rPr lang="en-AU" sz="1600" dirty="0">
                <a:solidFill>
                  <a:srgbClr val="003B4F"/>
                </a:solidFill>
                <a:latin typeface="Courier"/>
              </a:rPr>
              <a:t>)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b="1" dirty="0">
                <a:latin typeface="Century Gothic" panose="020B0502020202020204" pitchFamily="34" charset="0"/>
              </a:rPr>
              <a:t>Visualization: Base R vs. ggplot2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b="1" dirty="0"/>
              <a:t>Base R Plot:</a:t>
            </a:r>
          </a:p>
          <a:p>
            <a:pPr lvl="0" indent="0">
              <a:buNone/>
            </a:pPr>
            <a:r>
              <a:rPr dirty="0">
                <a:solidFill>
                  <a:srgbClr val="4758AB"/>
                </a:solidFill>
                <a:latin typeface="Courier"/>
              </a:rPr>
              <a:t>plot</a:t>
            </a:r>
            <a:r>
              <a:rPr dirty="0">
                <a:solidFill>
                  <a:srgbClr val="003B4F"/>
                </a:solidFill>
                <a:latin typeface="Courier"/>
              </a:rPr>
              <a:t>(</a:t>
            </a:r>
            <a:r>
              <a:rPr dirty="0" err="1">
                <a:solidFill>
                  <a:srgbClr val="003B4F"/>
                </a:solidFill>
                <a:latin typeface="Courier"/>
              </a:rPr>
              <a:t>df</a:t>
            </a:r>
            <a:r>
              <a:rPr dirty="0" err="1">
                <a:solidFill>
                  <a:srgbClr val="5E5E5E"/>
                </a:solidFill>
                <a:latin typeface="Courier"/>
              </a:rPr>
              <a:t>$</a:t>
            </a:r>
            <a:r>
              <a:rPr dirty="0" err="1">
                <a:solidFill>
                  <a:srgbClr val="003B4F"/>
                </a:solidFill>
                <a:latin typeface="Courier"/>
              </a:rPr>
              <a:t>x</a:t>
            </a:r>
            <a:r>
              <a:rPr dirty="0">
                <a:solidFill>
                  <a:srgbClr val="003B4F"/>
                </a:solidFill>
                <a:latin typeface="Courier"/>
              </a:rPr>
              <a:t>, </a:t>
            </a:r>
            <a:r>
              <a:rPr dirty="0" err="1">
                <a:solidFill>
                  <a:srgbClr val="003B4F"/>
                </a:solidFill>
                <a:latin typeface="Courier"/>
              </a:rPr>
              <a:t>df</a:t>
            </a:r>
            <a:r>
              <a:rPr dirty="0" err="1">
                <a:solidFill>
                  <a:srgbClr val="5E5E5E"/>
                </a:solidFill>
                <a:latin typeface="Courier"/>
              </a:rPr>
              <a:t>$</a:t>
            </a:r>
            <a:r>
              <a:rPr dirty="0" err="1">
                <a:solidFill>
                  <a:srgbClr val="003B4F"/>
                </a:solidFill>
                <a:latin typeface="Courier"/>
              </a:rPr>
              <a:t>y</a:t>
            </a:r>
            <a:r>
              <a:rPr dirty="0">
                <a:solidFill>
                  <a:srgbClr val="003B4F"/>
                </a:solidFill>
                <a:latin typeface="Courier"/>
              </a:rPr>
              <a:t>, </a:t>
            </a:r>
            <a:r>
              <a:rPr dirty="0">
                <a:solidFill>
                  <a:srgbClr val="657422"/>
                </a:solidFill>
                <a:latin typeface="Courier"/>
              </a:rPr>
              <a:t>col=</a:t>
            </a:r>
            <a:r>
              <a:rPr dirty="0">
                <a:solidFill>
                  <a:srgbClr val="20794D"/>
                </a:solidFill>
                <a:latin typeface="Courier"/>
              </a:rPr>
              <a:t>'blue'</a:t>
            </a:r>
            <a:r>
              <a:rPr dirty="0">
                <a:solidFill>
                  <a:srgbClr val="003B4F"/>
                </a:solidFill>
                <a:latin typeface="Courier"/>
              </a:rPr>
              <a:t>, </a:t>
            </a:r>
            <a:r>
              <a:rPr dirty="0" err="1">
                <a:solidFill>
                  <a:srgbClr val="657422"/>
                </a:solidFill>
                <a:latin typeface="Courier"/>
              </a:rPr>
              <a:t>pch</a:t>
            </a:r>
            <a:r>
              <a:rPr dirty="0">
                <a:solidFill>
                  <a:srgbClr val="657422"/>
                </a:solidFill>
                <a:latin typeface="Courier"/>
              </a:rPr>
              <a:t>=</a:t>
            </a:r>
            <a:r>
              <a:rPr dirty="0">
                <a:solidFill>
                  <a:srgbClr val="AD0000"/>
                </a:solidFill>
                <a:latin typeface="Courier"/>
              </a:rPr>
              <a:t>16</a:t>
            </a:r>
            <a:r>
              <a:rPr dirty="0">
                <a:solidFill>
                  <a:srgbClr val="003B4F"/>
                </a:solidFill>
                <a:latin typeface="Courier"/>
              </a:rPr>
              <a:t>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lvl="0" indent="0">
              <a:buNone/>
            </a:pPr>
            <a:r>
              <a:rPr b="1"/>
              <a:t>ggplot2:</a:t>
            </a:r>
          </a:p>
          <a:p>
            <a:pPr lvl="0" indent="0">
              <a:buNone/>
            </a:pPr>
            <a:r>
              <a:rPr>
                <a:solidFill>
                  <a:srgbClr val="4758AB"/>
                </a:solidFill>
                <a:latin typeface="Courier"/>
              </a:rPr>
              <a:t>ggplot</a:t>
            </a:r>
            <a:r>
              <a:rPr>
                <a:solidFill>
                  <a:srgbClr val="003B4F"/>
                </a:solidFill>
                <a:latin typeface="Courier"/>
              </a:rPr>
              <a:t>(df, </a:t>
            </a:r>
            <a:r>
              <a:rPr>
                <a:solidFill>
                  <a:srgbClr val="4758AB"/>
                </a:solidFill>
                <a:latin typeface="Courier"/>
              </a:rPr>
              <a:t>aes</a:t>
            </a:r>
            <a:r>
              <a:rPr>
                <a:solidFill>
                  <a:srgbClr val="003B4F"/>
                </a:solidFill>
                <a:latin typeface="Courier"/>
              </a:rPr>
              <a:t>(x, y)) </a:t>
            </a:r>
            <a:r>
              <a:rPr>
                <a:solidFill>
                  <a:srgbClr val="5E5E5E"/>
                </a:solidFill>
                <a:latin typeface="Courier"/>
              </a:rPr>
              <a:t>+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4758AB"/>
                </a:solidFill>
                <a:latin typeface="Courier"/>
              </a:rPr>
              <a:t>geom_point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657422"/>
                </a:solidFill>
                <a:latin typeface="Courier"/>
              </a:rPr>
              <a:t>color=</a:t>
            </a:r>
            <a:r>
              <a:rPr>
                <a:solidFill>
                  <a:srgbClr val="20794D"/>
                </a:solidFill>
                <a:latin typeface="Courier"/>
              </a:rPr>
              <a:t>'blue'</a:t>
            </a:r>
            <a:r>
              <a:rPr>
                <a:solidFill>
                  <a:srgbClr val="003B4F"/>
                </a:solidFill>
                <a:latin typeface="Courier"/>
              </a:rPr>
              <a:t>)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9BDABD-F5B8-4392-A2BE-69560FDE86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Today’s focus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49AF763-9C4E-0D0F-0BA8-AA8952EC8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701" y="926390"/>
            <a:ext cx="3030821" cy="3668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ggplot2 Logo">
            <a:extLst>
              <a:ext uri="{FF2B5EF4-FFF2-40B4-BE49-F238E27FC236}">
                <a16:creationId xmlns:a16="http://schemas.microsoft.com/office/drawing/2014/main" id="{8D45995F-8334-17D5-F752-AC41844BDA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0574" y="1046644"/>
            <a:ext cx="3072725" cy="3547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3581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7CD4C0-3303-3510-A2C7-F84507268E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755" y="0"/>
            <a:ext cx="8229600" cy="857250"/>
          </a:xfrm>
        </p:spPr>
        <p:txBody>
          <a:bodyPr/>
          <a:lstStyle/>
          <a:p>
            <a:r>
              <a:rPr lang="en-US" b="1" dirty="0" err="1">
                <a:latin typeface="Century Gothic" panose="020B0502020202020204" pitchFamily="34" charset="0"/>
              </a:rPr>
              <a:t>dplyr</a:t>
            </a:r>
            <a:r>
              <a:rPr lang="en-US" b="1" dirty="0">
                <a:latin typeface="Century Gothic" panose="020B0502020202020204" pitchFamily="34" charset="0"/>
              </a:rPr>
              <a:t> main verbs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D9DF75D-04DA-0E35-79D9-7EED4534D8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8223" y="1063229"/>
            <a:ext cx="6734471" cy="3799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766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70909-D54A-153A-6339-A0A4024EAA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filter() rows from the table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712ACBE8-83BF-1DC4-2BED-E5D37908FA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5638" y="1063229"/>
            <a:ext cx="5302230" cy="3557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4DA585F-5A62-AD74-75A6-997559264063}"/>
              </a:ext>
            </a:extLst>
          </p:cNvPr>
          <p:cNvSpPr txBox="1"/>
          <p:nvPr/>
        </p:nvSpPr>
        <p:spPr>
          <a:xfrm>
            <a:off x="4260687" y="4752855"/>
            <a:ext cx="2870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Ref: https://</a:t>
            </a:r>
            <a:r>
              <a:rPr lang="en-US" dirty="0" err="1"/>
              <a:t>allisonhorst.com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55552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29083-EFA4-9269-8092-C796FB472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select(): select one or more columns</a:t>
            </a:r>
          </a:p>
        </p:txBody>
      </p:sp>
      <p:pic>
        <p:nvPicPr>
          <p:cNvPr id="7170" name="Picture 2" descr="Select &amp; rename – The GRAPH Courses">
            <a:extLst>
              <a:ext uri="{FF2B5EF4-FFF2-40B4-BE49-F238E27FC236}">
                <a16:creationId xmlns:a16="http://schemas.microsoft.com/office/drawing/2014/main" id="{D3042E1C-B85B-AE31-8B38-133A73DCFD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0718" y="1339407"/>
            <a:ext cx="5154871" cy="3283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81118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10402</TotalTime>
  <Words>304</Words>
  <Application>Microsoft Macintosh PowerPoint</Application>
  <PresentationFormat>On-screen Show (16:9)</PresentationFormat>
  <Paragraphs>43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Calibri</vt:lpstr>
      <vt:lpstr>Century Gothic</vt:lpstr>
      <vt:lpstr>Courier</vt:lpstr>
      <vt:lpstr>Office Theme</vt:lpstr>
      <vt:lpstr>R Crash Course  (dplyr &amp; ggplot2)</vt:lpstr>
      <vt:lpstr>What is Tidy Data</vt:lpstr>
      <vt:lpstr>Introduction to Tidyverse</vt:lpstr>
      <vt:lpstr>Base R vs Tidyverse: Syntax &amp; Readability</vt:lpstr>
      <vt:lpstr>Visualization: Base R vs. ggplot2</vt:lpstr>
      <vt:lpstr>Today’s focus</vt:lpstr>
      <vt:lpstr>dplyr main verbs</vt:lpstr>
      <vt:lpstr>filter() rows from the table</vt:lpstr>
      <vt:lpstr>select(): select one or more columns</vt:lpstr>
      <vt:lpstr>rename() column names</vt:lpstr>
      <vt:lpstr>relocate(): move columns</vt:lpstr>
      <vt:lpstr>mutate(): add new or modify existing column</vt:lpstr>
      <vt:lpstr>groupby() and summarise() </vt:lpstr>
      <vt:lpstr>PowerPoint Presentation</vt:lpstr>
      <vt:lpstr>ggplot2</vt:lpstr>
      <vt:lpstr>PowerPoint Presentation</vt:lpstr>
      <vt:lpstr>PowerPoint Presentation</vt:lpstr>
      <vt:lpstr>PowerPoint Presentation</vt:lpstr>
      <vt:lpstr>PowerPoint Presentation</vt:lpstr>
      <vt:lpstr>Useful resources</vt:lpstr>
      <vt:lpstr>PowerPoint Presentation</vt:lpstr>
      <vt:lpstr>Scan to follow instructions </vt:lpstr>
    </vt:vector>
  </TitlesOfParts>
  <LinksUpToDate>false</LinksUpToDate>
  <SharedDoc>false</SharedDoc>
  <HyperlinksChanged>false</HyperlinksChanged>
  <AppVersion>16.0000</AppVersion>
</Properties>
</file>

<file path=docProps/app0.xml><?xml version="1.0" encoding="utf-8"?>
<Properties xmlns="http://schemas.openxmlformats.org/officeDocument/2006/extended-properties" xmlns:vt="http://schemas.openxmlformats.org/officeDocument/2006/docPropsVTypes">
  <TotalTime>2</TotalTime>
  <Words>49</Words>
  <Application>Microsoft Macintosh PowerPoint</Application>
  <PresentationFormat>On-screen Show (16:9)</PresentationFormat>
  <Paragraphs>15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Why Use Tidyverse Over Base R?</dc:title>
  <dc:creator>Your Name</dc:creator>
  <cp:keywords/>
  <cp:lastModifiedBy>Chirag Parsania</cp:lastModifiedBy>
  <cp:revision>42</cp:revision>
  <dcterms:created xsi:type="dcterms:W3CDTF">2025-02-27T01:38:09Z</dcterms:created>
  <dcterms:modified xsi:type="dcterms:W3CDTF">2025-03-07T01:49:28Z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uthors">
    <vt:lpwstr/>
  </property>
  <property fmtid="{D5CDD505-2E9C-101B-9397-08002B2CF9AE}" pid="3" name="biblio-config">
    <vt:lpwstr>True</vt:lpwstr>
  </property>
  <property fmtid="{D5CDD505-2E9C-101B-9397-08002B2CF9AE}" pid="4" name="by-author">
    <vt:lpwstr/>
  </property>
  <property fmtid="{D5CDD505-2E9C-101B-9397-08002B2CF9AE}" pid="5" name="date">
    <vt:lpwstr>2/27/25</vt:lpwstr>
  </property>
  <property fmtid="{D5CDD505-2E9C-101B-9397-08002B2CF9AE}" pid="6" name="header-includes">
    <vt:lpwstr/>
  </property>
  <property fmtid="{D5CDD505-2E9C-101B-9397-08002B2CF9AE}" pid="7" name="include-after">
    <vt:lpwstr/>
  </property>
  <property fmtid="{D5CDD505-2E9C-101B-9397-08002B2CF9AE}" pid="8" name="include-before">
    <vt:lpwstr/>
  </property>
  <property fmtid="{D5CDD505-2E9C-101B-9397-08002B2CF9AE}" pid="9" name="labels">
    <vt:lpwstr/>
  </property>
  <property fmtid="{D5CDD505-2E9C-101B-9397-08002B2CF9AE}" pid="10" name="toc-title">
    <vt:lpwstr>Table of contents</vt:lpwstr>
  </property>
</Properties>
</file>